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onsolas" panose="020B0609020204030204" pitchFamily="49" charset="0"/>
      <p:regular r:id="rId10"/>
      <p:bold r:id="rId11"/>
      <p:italic r:id="rId12"/>
      <p:boldItalic r:id="rId13"/>
    </p:embeddedFont>
    <p:embeddedFont>
      <p:font typeface="Syne" panose="020B0604020202020204" charset="0"/>
      <p:regular r:id="rId14"/>
    </p:embeddedFont>
    <p:embeddedFont>
      <p:font typeface="Syne Extra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055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82748"/>
            <a:ext cx="7556421" cy="2835116"/>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Web Development Learning Journey</a:t>
            </a:r>
            <a:endParaRPr lang="en-US" sz="4450" dirty="0"/>
          </a:p>
        </p:txBody>
      </p:sp>
      <p:sp>
        <p:nvSpPr>
          <p:cNvPr id="4" name="Text 1"/>
          <p:cNvSpPr/>
          <p:nvPr/>
        </p:nvSpPr>
        <p:spPr>
          <a:xfrm>
            <a:off x="6280190" y="515802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This presentation outlines a structured roadmap for learning front-end web development, from fundamentals to building a complete responsive website.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44843" y="506611"/>
            <a:ext cx="13340715" cy="1151573"/>
          </a:xfrm>
          <a:prstGeom prst="rect">
            <a:avLst/>
          </a:prstGeom>
          <a:noFill/>
          <a:ln/>
        </p:spPr>
        <p:txBody>
          <a:bodyPr wrap="square" lIns="0" tIns="0" rIns="0" bIns="0" rtlCol="0" anchor="t"/>
          <a:lstStyle/>
          <a:p>
            <a:pPr marL="0" indent="0" algn="l">
              <a:lnSpc>
                <a:spcPts val="4500"/>
              </a:lnSpc>
              <a:buNone/>
            </a:pPr>
            <a:r>
              <a:rPr lang="en-US" sz="3600" b="1" dirty="0">
                <a:solidFill>
                  <a:srgbClr val="F0F4F1"/>
                </a:solidFill>
                <a:latin typeface="Syne Extra Bold" pitchFamily="34" charset="0"/>
                <a:ea typeface="Syne Extra Bold" pitchFamily="34" charset="-122"/>
                <a:cs typeface="Syne Extra Bold" pitchFamily="34" charset="-120"/>
              </a:rPr>
              <a:t>HTML Essentials: Laying the Web's Foundation</a:t>
            </a:r>
            <a:endParaRPr lang="en-US" sz="3600" dirty="0"/>
          </a:p>
        </p:txBody>
      </p:sp>
      <p:pic>
        <p:nvPicPr>
          <p:cNvPr id="3" name="Image 0" descr="preencoded.png"/>
          <p:cNvPicPr>
            <a:picLocks noChangeAspect="1"/>
          </p:cNvPicPr>
          <p:nvPr/>
        </p:nvPicPr>
        <p:blipFill>
          <a:blip r:embed="rId3"/>
          <a:stretch>
            <a:fillRect/>
          </a:stretch>
        </p:blipFill>
        <p:spPr>
          <a:xfrm>
            <a:off x="644843" y="2026682"/>
            <a:ext cx="4293394" cy="2653427"/>
          </a:xfrm>
          <a:prstGeom prst="rect">
            <a:avLst/>
          </a:prstGeom>
        </p:spPr>
      </p:pic>
      <p:sp>
        <p:nvSpPr>
          <p:cNvPr id="4" name="Text 1"/>
          <p:cNvSpPr/>
          <p:nvPr/>
        </p:nvSpPr>
        <p:spPr>
          <a:xfrm>
            <a:off x="644843" y="4864298"/>
            <a:ext cx="3915013" cy="287893"/>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Core HTML Elements</a:t>
            </a:r>
            <a:endParaRPr lang="en-US" sz="1800" dirty="0"/>
          </a:p>
        </p:txBody>
      </p:sp>
      <p:sp>
        <p:nvSpPr>
          <p:cNvPr id="5" name="Text 2"/>
          <p:cNvSpPr/>
          <p:nvPr/>
        </p:nvSpPr>
        <p:spPr>
          <a:xfrm>
            <a:off x="644843" y="5262682"/>
            <a:ext cx="4293394" cy="589598"/>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Master fundamental HTML tags like &lt;div&gt;, &lt;p&gt;, &lt;img&gt; to build the core structure of web pages.</a:t>
            </a:r>
            <a:endParaRPr lang="en-US" sz="1450" dirty="0"/>
          </a:p>
        </p:txBody>
      </p:sp>
      <p:pic>
        <p:nvPicPr>
          <p:cNvPr id="6" name="Image 1" descr="preencoded.png"/>
          <p:cNvPicPr>
            <a:picLocks noChangeAspect="1"/>
          </p:cNvPicPr>
          <p:nvPr/>
        </p:nvPicPr>
        <p:blipFill>
          <a:blip r:embed="rId4"/>
          <a:stretch>
            <a:fillRect/>
          </a:stretch>
        </p:blipFill>
        <p:spPr>
          <a:xfrm>
            <a:off x="5168503" y="2026682"/>
            <a:ext cx="4293394" cy="2653427"/>
          </a:xfrm>
          <a:prstGeom prst="rect">
            <a:avLst/>
          </a:prstGeom>
        </p:spPr>
      </p:pic>
      <p:sp>
        <p:nvSpPr>
          <p:cNvPr id="7" name="Text 3"/>
          <p:cNvSpPr/>
          <p:nvPr/>
        </p:nvSpPr>
        <p:spPr>
          <a:xfrm>
            <a:off x="5168503" y="4864298"/>
            <a:ext cx="4293394" cy="575786"/>
          </a:xfrm>
          <a:prstGeom prst="rect">
            <a:avLst/>
          </a:prstGeom>
          <a:noFill/>
          <a:ln/>
        </p:spPr>
        <p:txBody>
          <a:bodyPr wrap="squar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Building Interactive Forms</a:t>
            </a:r>
            <a:endParaRPr lang="en-US" sz="1800" dirty="0"/>
          </a:p>
        </p:txBody>
      </p:sp>
      <p:sp>
        <p:nvSpPr>
          <p:cNvPr id="8" name="Text 4"/>
          <p:cNvSpPr/>
          <p:nvPr/>
        </p:nvSpPr>
        <p:spPr>
          <a:xfrm>
            <a:off x="5168503" y="5550575"/>
            <a:ext cx="4293394" cy="884396"/>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Construct user-friendly web forms using diverse input types, labels, and buttons for interactive experiences.</a:t>
            </a:r>
            <a:endParaRPr lang="en-US" sz="1450" dirty="0"/>
          </a:p>
        </p:txBody>
      </p:sp>
      <p:pic>
        <p:nvPicPr>
          <p:cNvPr id="9" name="Image 2" descr="preencoded.png"/>
          <p:cNvPicPr>
            <a:picLocks noChangeAspect="1"/>
          </p:cNvPicPr>
          <p:nvPr/>
        </p:nvPicPr>
        <p:blipFill>
          <a:blip r:embed="rId5"/>
          <a:stretch>
            <a:fillRect/>
          </a:stretch>
        </p:blipFill>
        <p:spPr>
          <a:xfrm>
            <a:off x="9692164" y="2026682"/>
            <a:ext cx="4293394" cy="2653427"/>
          </a:xfrm>
          <a:prstGeom prst="rect">
            <a:avLst/>
          </a:prstGeom>
        </p:spPr>
      </p:pic>
      <p:sp>
        <p:nvSpPr>
          <p:cNvPr id="10" name="Text 5"/>
          <p:cNvSpPr/>
          <p:nvPr/>
        </p:nvSpPr>
        <p:spPr>
          <a:xfrm>
            <a:off x="9692164" y="4864298"/>
            <a:ext cx="4293394" cy="575786"/>
          </a:xfrm>
          <a:prstGeom prst="rect">
            <a:avLst/>
          </a:prstGeom>
          <a:noFill/>
          <a:ln/>
        </p:spPr>
        <p:txBody>
          <a:bodyPr wrap="squar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Structuring Content with Semantic HTML</a:t>
            </a:r>
            <a:endParaRPr lang="en-US" sz="1800" dirty="0"/>
          </a:p>
        </p:txBody>
      </p:sp>
      <p:sp>
        <p:nvSpPr>
          <p:cNvPr id="11" name="Text 6"/>
          <p:cNvSpPr/>
          <p:nvPr/>
        </p:nvSpPr>
        <p:spPr>
          <a:xfrm>
            <a:off x="9692164" y="5550575"/>
            <a:ext cx="4293394" cy="884396"/>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Enhance content structure and meaning with semantic HTML tags like &lt;header&gt;, &lt;nav&gt;, &lt;article&gt;, and &lt;footer&gt;.</a:t>
            </a:r>
            <a:endParaRPr lang="en-US" sz="1450" dirty="0"/>
          </a:p>
        </p:txBody>
      </p:sp>
      <p:sp>
        <p:nvSpPr>
          <p:cNvPr id="12" name="Shape 7"/>
          <p:cNvSpPr/>
          <p:nvPr/>
        </p:nvSpPr>
        <p:spPr>
          <a:xfrm>
            <a:off x="644843" y="6642259"/>
            <a:ext cx="13340715" cy="1254800"/>
          </a:xfrm>
          <a:prstGeom prst="roundRect">
            <a:avLst>
              <a:gd name="adj" fmla="val 6168"/>
            </a:avLst>
          </a:prstGeom>
          <a:solidFill>
            <a:srgbClr val="334805"/>
          </a:solidFill>
          <a:ln/>
        </p:spPr>
      </p:sp>
      <p:pic>
        <p:nvPicPr>
          <p:cNvPr id="13" name="Image 3" descr="preencoded.png"/>
          <p:cNvPicPr>
            <a:picLocks noChangeAspect="1"/>
          </p:cNvPicPr>
          <p:nvPr/>
        </p:nvPicPr>
        <p:blipFill>
          <a:blip r:embed="rId6"/>
          <a:stretch>
            <a:fillRect/>
          </a:stretch>
        </p:blipFill>
        <p:spPr>
          <a:xfrm>
            <a:off x="829032" y="6884194"/>
            <a:ext cx="287893" cy="230267"/>
          </a:xfrm>
          <a:prstGeom prst="rect">
            <a:avLst/>
          </a:prstGeom>
        </p:spPr>
      </p:pic>
      <p:sp>
        <p:nvSpPr>
          <p:cNvPr id="14" name="Text 8"/>
          <p:cNvSpPr/>
          <p:nvPr/>
        </p:nvSpPr>
        <p:spPr>
          <a:xfrm>
            <a:off x="1301115" y="6872407"/>
            <a:ext cx="6491049" cy="287893"/>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Syne Extra Bold" pitchFamily="34" charset="0"/>
                <a:ea typeface="Syne Extra Bold" pitchFamily="34" charset="-122"/>
                <a:cs typeface="Syne Extra Bold" pitchFamily="34" charset="-120"/>
              </a:rPr>
              <a:t>Assignment: Personal Bio Webpage</a:t>
            </a:r>
            <a:endParaRPr lang="en-US" sz="1800" dirty="0"/>
          </a:p>
        </p:txBody>
      </p:sp>
      <p:sp>
        <p:nvSpPr>
          <p:cNvPr id="15" name="Text 9"/>
          <p:cNvSpPr/>
          <p:nvPr/>
        </p:nvSpPr>
        <p:spPr>
          <a:xfrm>
            <a:off x="1301115" y="7344489"/>
            <a:ext cx="12500253" cy="294799"/>
          </a:xfrm>
          <a:prstGeom prst="rect">
            <a:avLst/>
          </a:prstGeom>
          <a:noFill/>
          <a:ln/>
        </p:spPr>
        <p:txBody>
          <a:bodyPr wrap="none" lIns="0" tIns="0" rIns="0" bIns="0" rtlCol="0" anchor="t"/>
          <a:lstStyle/>
          <a:p>
            <a:pPr marL="0" indent="0" algn="l">
              <a:lnSpc>
                <a:spcPts val="2300"/>
              </a:lnSpc>
              <a:buNone/>
            </a:pPr>
            <a:r>
              <a:rPr lang="en-US" sz="1450" dirty="0">
                <a:solidFill>
                  <a:srgbClr val="FFFFFF"/>
                </a:solidFill>
                <a:latin typeface="Syne" pitchFamily="34" charset="0"/>
                <a:ea typeface="Syne" pitchFamily="34" charset="-122"/>
                <a:cs typeface="Syne" pitchFamily="34" charset="-120"/>
              </a:rPr>
              <a:t>Create a personal bio webpage with a semantic structure and a working contact form, incorporating headings, paragraphs, images, and links.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2583" y="521375"/>
            <a:ext cx="13305234" cy="1183005"/>
          </a:xfrm>
          <a:prstGeom prst="rect">
            <a:avLst/>
          </a:prstGeom>
          <a:noFill/>
          <a:ln/>
        </p:spPr>
        <p:txBody>
          <a:bodyPr wrap="square" lIns="0" tIns="0" rIns="0" bIns="0" rtlCol="0" anchor="t"/>
          <a:lstStyle/>
          <a:p>
            <a:pPr marL="0" indent="0" algn="l">
              <a:lnSpc>
                <a:spcPts val="4650"/>
              </a:lnSpc>
              <a:buNone/>
            </a:pPr>
            <a:r>
              <a:rPr lang="en-US" sz="3700" b="1" dirty="0">
                <a:solidFill>
                  <a:srgbClr val="F0F4F1"/>
                </a:solidFill>
                <a:latin typeface="Syne Extra Bold" pitchFamily="34" charset="0"/>
                <a:ea typeface="Syne Extra Bold" pitchFamily="34" charset="-122"/>
                <a:cs typeface="Syne Extra Bold" pitchFamily="34" charset="-120"/>
              </a:rPr>
              <a:t>CSS Fundamentals: Styling Your Creations</a:t>
            </a:r>
            <a:endParaRPr lang="en-US" sz="3700" dirty="0"/>
          </a:p>
        </p:txBody>
      </p:sp>
      <p:sp>
        <p:nvSpPr>
          <p:cNvPr id="3" name="Text 1"/>
          <p:cNvSpPr/>
          <p:nvPr/>
        </p:nvSpPr>
        <p:spPr>
          <a:xfrm>
            <a:off x="662583" y="2177653"/>
            <a:ext cx="2724031" cy="295870"/>
          </a:xfrm>
          <a:prstGeom prst="rect">
            <a:avLst/>
          </a:prstGeom>
          <a:noFill/>
          <a:ln/>
        </p:spPr>
        <p:txBody>
          <a:bodyPr wrap="none" lIns="0" tIns="0" rIns="0" bIns="0" rtlCol="0" anchor="t"/>
          <a:lstStyle/>
          <a:p>
            <a:pPr marL="0" indent="0" algn="l">
              <a:lnSpc>
                <a:spcPts val="2300"/>
              </a:lnSpc>
              <a:buNone/>
            </a:pPr>
            <a:r>
              <a:rPr lang="en-US" sz="1850" b="1" dirty="0">
                <a:solidFill>
                  <a:srgbClr val="F0F4F1"/>
                </a:solidFill>
                <a:latin typeface="Syne Extra Bold" pitchFamily="34" charset="0"/>
                <a:ea typeface="Syne Extra Bold" pitchFamily="34" charset="-122"/>
                <a:cs typeface="Syne Extra Bold" pitchFamily="34" charset="-120"/>
              </a:rPr>
              <a:t>Key Concepts:</a:t>
            </a:r>
            <a:endParaRPr lang="en-US" sz="1850" dirty="0"/>
          </a:p>
        </p:txBody>
      </p:sp>
      <p:sp>
        <p:nvSpPr>
          <p:cNvPr id="4" name="Text 2"/>
          <p:cNvSpPr/>
          <p:nvPr/>
        </p:nvSpPr>
        <p:spPr>
          <a:xfrm>
            <a:off x="662583" y="2662833"/>
            <a:ext cx="6421636"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7E5D8"/>
                </a:solidFill>
                <a:latin typeface="Syne" pitchFamily="34" charset="0"/>
                <a:ea typeface="Syne" pitchFamily="34" charset="-122"/>
                <a:cs typeface="Syne" pitchFamily="34" charset="-120"/>
              </a:rPr>
              <a:t>CSS Selectors (Class, ID, Pseudo-selectors)</a:t>
            </a:r>
            <a:endParaRPr lang="en-US" sz="1450" dirty="0"/>
          </a:p>
        </p:txBody>
      </p:sp>
      <p:sp>
        <p:nvSpPr>
          <p:cNvPr id="5" name="Text 3"/>
          <p:cNvSpPr/>
          <p:nvPr/>
        </p:nvSpPr>
        <p:spPr>
          <a:xfrm>
            <a:off x="662583" y="3031927"/>
            <a:ext cx="6421636"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7E5D8"/>
                </a:solidFill>
                <a:latin typeface="Syne" pitchFamily="34" charset="0"/>
                <a:ea typeface="Syne" pitchFamily="34" charset="-122"/>
                <a:cs typeface="Syne" pitchFamily="34" charset="-120"/>
              </a:rPr>
              <a:t>Understanding the Box Model</a:t>
            </a:r>
            <a:endParaRPr lang="en-US" sz="1450" dirty="0"/>
          </a:p>
        </p:txBody>
      </p:sp>
      <p:sp>
        <p:nvSpPr>
          <p:cNvPr id="6" name="Text 4"/>
          <p:cNvSpPr/>
          <p:nvPr/>
        </p:nvSpPr>
        <p:spPr>
          <a:xfrm>
            <a:off x="662583" y="3401020"/>
            <a:ext cx="6421636"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7E5D8"/>
                </a:solidFill>
                <a:latin typeface="Syne" pitchFamily="34" charset="0"/>
                <a:ea typeface="Syne" pitchFamily="34" charset="-122"/>
                <a:cs typeface="Syne" pitchFamily="34" charset="-120"/>
              </a:rPr>
              <a:t>Flexbox for Layouts</a:t>
            </a:r>
            <a:endParaRPr lang="en-US" sz="1450" dirty="0"/>
          </a:p>
        </p:txBody>
      </p:sp>
      <p:sp>
        <p:nvSpPr>
          <p:cNvPr id="7" name="Text 5"/>
          <p:cNvSpPr/>
          <p:nvPr/>
        </p:nvSpPr>
        <p:spPr>
          <a:xfrm>
            <a:off x="662583" y="3770114"/>
            <a:ext cx="6421636" cy="30289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D7E5D8"/>
                </a:solidFill>
                <a:latin typeface="Syne" pitchFamily="34" charset="0"/>
                <a:ea typeface="Syne" pitchFamily="34" charset="-122"/>
                <a:cs typeface="Syne" pitchFamily="34" charset="-120"/>
              </a:rPr>
              <a:t>Typography and Aesthetic Styling</a:t>
            </a:r>
            <a:endParaRPr lang="en-US" sz="1450" dirty="0"/>
          </a:p>
        </p:txBody>
      </p:sp>
      <p:pic>
        <p:nvPicPr>
          <p:cNvPr id="8" name="Image 0" descr="preencoded.png"/>
          <p:cNvPicPr>
            <a:picLocks noChangeAspect="1"/>
          </p:cNvPicPr>
          <p:nvPr/>
        </p:nvPicPr>
        <p:blipFill>
          <a:blip r:embed="rId3"/>
          <a:stretch>
            <a:fillRect/>
          </a:stretch>
        </p:blipFill>
        <p:spPr>
          <a:xfrm>
            <a:off x="7553801" y="2201228"/>
            <a:ext cx="3791545" cy="3791545"/>
          </a:xfrm>
          <a:prstGeom prst="rect">
            <a:avLst/>
          </a:prstGeom>
        </p:spPr>
      </p:pic>
      <p:sp>
        <p:nvSpPr>
          <p:cNvPr id="9" name="Shape 6"/>
          <p:cNvSpPr/>
          <p:nvPr/>
        </p:nvSpPr>
        <p:spPr>
          <a:xfrm>
            <a:off x="662583" y="6418540"/>
            <a:ext cx="13305234" cy="1289685"/>
          </a:xfrm>
          <a:prstGeom prst="roundRect">
            <a:avLst>
              <a:gd name="adj" fmla="val 6166"/>
            </a:avLst>
          </a:prstGeom>
          <a:solidFill>
            <a:srgbClr val="334805"/>
          </a:solidFill>
          <a:ln/>
        </p:spPr>
      </p:sp>
      <p:pic>
        <p:nvPicPr>
          <p:cNvPr id="10" name="Image 1" descr="preencoded.png"/>
          <p:cNvPicPr>
            <a:picLocks noChangeAspect="1"/>
          </p:cNvPicPr>
          <p:nvPr/>
        </p:nvPicPr>
        <p:blipFill>
          <a:blip r:embed="rId4"/>
          <a:stretch>
            <a:fillRect/>
          </a:stretch>
        </p:blipFill>
        <p:spPr>
          <a:xfrm>
            <a:off x="851892" y="6669048"/>
            <a:ext cx="295751" cy="236577"/>
          </a:xfrm>
          <a:prstGeom prst="rect">
            <a:avLst/>
          </a:prstGeom>
        </p:spPr>
      </p:pic>
      <p:sp>
        <p:nvSpPr>
          <p:cNvPr id="11" name="Text 7"/>
          <p:cNvSpPr/>
          <p:nvPr/>
        </p:nvSpPr>
        <p:spPr>
          <a:xfrm>
            <a:off x="1336953" y="6655118"/>
            <a:ext cx="6655237" cy="295870"/>
          </a:xfrm>
          <a:prstGeom prst="rect">
            <a:avLst/>
          </a:prstGeom>
          <a:noFill/>
          <a:ln/>
        </p:spPr>
        <p:txBody>
          <a:bodyPr wrap="none" lIns="0" tIns="0" rIns="0" bIns="0" rtlCol="0" anchor="t"/>
          <a:lstStyle/>
          <a:p>
            <a:pPr marL="0" indent="0" algn="l">
              <a:lnSpc>
                <a:spcPts val="2300"/>
              </a:lnSpc>
              <a:buNone/>
            </a:pPr>
            <a:r>
              <a:rPr lang="en-US" sz="1850" b="1" dirty="0">
                <a:solidFill>
                  <a:srgbClr val="FFFFFF"/>
                </a:solidFill>
                <a:latin typeface="Syne Extra Bold" pitchFamily="34" charset="0"/>
                <a:ea typeface="Syne Extra Bold" pitchFamily="34" charset="-122"/>
                <a:cs typeface="Syne Extra Bold" pitchFamily="34" charset="-120"/>
              </a:rPr>
              <a:t>Assignment: Styled Portfolio Layout</a:t>
            </a:r>
            <a:endParaRPr lang="en-US" sz="1850" dirty="0"/>
          </a:p>
        </p:txBody>
      </p:sp>
      <p:sp>
        <p:nvSpPr>
          <p:cNvPr id="12" name="Text 8"/>
          <p:cNvSpPr/>
          <p:nvPr/>
        </p:nvSpPr>
        <p:spPr>
          <a:xfrm>
            <a:off x="1336953" y="7140297"/>
            <a:ext cx="12441555" cy="302895"/>
          </a:xfrm>
          <a:prstGeom prst="rect">
            <a:avLst/>
          </a:prstGeom>
          <a:noFill/>
          <a:ln/>
        </p:spPr>
        <p:txBody>
          <a:bodyPr wrap="none" lIns="0" tIns="0" rIns="0" bIns="0" rtlCol="0" anchor="t"/>
          <a:lstStyle/>
          <a:p>
            <a:pPr marL="0" indent="0" algn="l">
              <a:lnSpc>
                <a:spcPts val="2350"/>
              </a:lnSpc>
              <a:buNone/>
            </a:pPr>
            <a:r>
              <a:rPr lang="en-US" sz="1450" dirty="0">
                <a:solidFill>
                  <a:srgbClr val="FFFFFF"/>
                </a:solidFill>
                <a:latin typeface="Syne" pitchFamily="34" charset="0"/>
                <a:ea typeface="Syne" pitchFamily="34" charset="-122"/>
                <a:cs typeface="Syne" pitchFamily="34" charset="-120"/>
              </a:rPr>
              <a:t>Design a styled portfolio layout using Flexbox, featuring About, Skills, and Projects sections, with custom fonts, spacing, and styling.</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0690" y="757952"/>
            <a:ext cx="13109019" cy="1358503"/>
          </a:xfrm>
          <a:prstGeom prst="rect">
            <a:avLst/>
          </a:prstGeom>
          <a:noFill/>
          <a:ln/>
        </p:spPr>
        <p:txBody>
          <a:bodyPr wrap="square" lIns="0" tIns="0" rIns="0" bIns="0" rtlCol="0" anchor="t"/>
          <a:lstStyle/>
          <a:p>
            <a:pPr marL="0" indent="0" algn="l">
              <a:lnSpc>
                <a:spcPts val="5300"/>
              </a:lnSpc>
              <a:buNone/>
            </a:pPr>
            <a:r>
              <a:rPr lang="en-US" sz="4250" b="1" dirty="0">
                <a:solidFill>
                  <a:srgbClr val="F0F4F1"/>
                </a:solidFill>
                <a:latin typeface="Syne Extra Bold" pitchFamily="34" charset="0"/>
                <a:ea typeface="Syne Extra Bold" pitchFamily="34" charset="-122"/>
                <a:cs typeface="Syne Extra Bold" pitchFamily="34" charset="-120"/>
              </a:rPr>
              <a:t>Advanced CSS: Dynamic and Responsive Designs</a:t>
            </a:r>
            <a:endParaRPr lang="en-US" sz="4250" dirty="0"/>
          </a:p>
        </p:txBody>
      </p:sp>
      <p:pic>
        <p:nvPicPr>
          <p:cNvPr id="3" name="Image 0" descr="preencoded.png"/>
          <p:cNvPicPr>
            <a:picLocks noChangeAspect="1"/>
          </p:cNvPicPr>
          <p:nvPr/>
        </p:nvPicPr>
        <p:blipFill>
          <a:blip r:embed="rId3"/>
          <a:stretch>
            <a:fillRect/>
          </a:stretch>
        </p:blipFill>
        <p:spPr>
          <a:xfrm>
            <a:off x="760690" y="2551152"/>
            <a:ext cx="4369594" cy="869394"/>
          </a:xfrm>
          <a:prstGeom prst="rect">
            <a:avLst/>
          </a:prstGeom>
        </p:spPr>
      </p:pic>
      <p:sp>
        <p:nvSpPr>
          <p:cNvPr id="4" name="Text 1"/>
          <p:cNvSpPr/>
          <p:nvPr/>
        </p:nvSpPr>
        <p:spPr>
          <a:xfrm>
            <a:off x="977979" y="3637836"/>
            <a:ext cx="3935016" cy="679133"/>
          </a:xfrm>
          <a:prstGeom prst="rect">
            <a:avLst/>
          </a:prstGeom>
          <a:noFill/>
          <a:ln/>
        </p:spPr>
        <p:txBody>
          <a:bodyPr wrap="squar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Transitions &amp; Animations</a:t>
            </a:r>
            <a:endParaRPr lang="en-US" sz="2100" dirty="0"/>
          </a:p>
        </p:txBody>
      </p:sp>
      <p:sp>
        <p:nvSpPr>
          <p:cNvPr id="5" name="Text 2"/>
          <p:cNvSpPr/>
          <p:nvPr/>
        </p:nvSpPr>
        <p:spPr>
          <a:xfrm>
            <a:off x="977979" y="4447342"/>
            <a:ext cx="3935016" cy="695563"/>
          </a:xfrm>
          <a:prstGeom prst="rect">
            <a:avLst/>
          </a:prstGeom>
          <a:noFill/>
          <a:ln/>
        </p:spPr>
        <p:txBody>
          <a:bodyPr wrap="square" lIns="0" tIns="0" rIns="0" bIns="0" rtlCol="0" anchor="t"/>
          <a:lstStyle/>
          <a:p>
            <a:pPr marL="0" indent="0" algn="l">
              <a:lnSpc>
                <a:spcPts val="2700"/>
              </a:lnSpc>
              <a:buNone/>
            </a:pPr>
            <a:r>
              <a:rPr lang="en-US" sz="1700" dirty="0">
                <a:solidFill>
                  <a:srgbClr val="D7E5D8"/>
                </a:solidFill>
                <a:latin typeface="Syne" pitchFamily="34" charset="0"/>
                <a:ea typeface="Syne" pitchFamily="34" charset="-122"/>
                <a:cs typeface="Syne" pitchFamily="34" charset="-120"/>
              </a:rPr>
              <a:t>Add smooth visual effects and interactive elements to your webpages.</a:t>
            </a:r>
            <a:endParaRPr lang="en-US" sz="1700" dirty="0"/>
          </a:p>
        </p:txBody>
      </p:sp>
      <p:pic>
        <p:nvPicPr>
          <p:cNvPr id="6" name="Image 1" descr="preencoded.png"/>
          <p:cNvPicPr>
            <a:picLocks noChangeAspect="1"/>
          </p:cNvPicPr>
          <p:nvPr/>
        </p:nvPicPr>
        <p:blipFill>
          <a:blip r:embed="rId4"/>
          <a:stretch>
            <a:fillRect/>
          </a:stretch>
        </p:blipFill>
        <p:spPr>
          <a:xfrm>
            <a:off x="5130284" y="2551152"/>
            <a:ext cx="4369713" cy="869394"/>
          </a:xfrm>
          <a:prstGeom prst="rect">
            <a:avLst/>
          </a:prstGeom>
        </p:spPr>
      </p:pic>
      <p:sp>
        <p:nvSpPr>
          <p:cNvPr id="7" name="Text 3"/>
          <p:cNvSpPr/>
          <p:nvPr/>
        </p:nvSpPr>
        <p:spPr>
          <a:xfrm>
            <a:off x="5347573" y="3637836"/>
            <a:ext cx="3511868" cy="339566"/>
          </a:xfrm>
          <a:prstGeom prst="rect">
            <a:avLst/>
          </a:prstGeom>
          <a:noFill/>
          <a:ln/>
        </p:spPr>
        <p:txBody>
          <a:bodyPr wrap="non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CSS Grid Layout</a:t>
            </a:r>
            <a:endParaRPr lang="en-US" sz="2100" dirty="0"/>
          </a:p>
        </p:txBody>
      </p:sp>
      <p:sp>
        <p:nvSpPr>
          <p:cNvPr id="8" name="Text 4"/>
          <p:cNvSpPr/>
          <p:nvPr/>
        </p:nvSpPr>
        <p:spPr>
          <a:xfrm>
            <a:off x="5347573" y="4107775"/>
            <a:ext cx="3935135" cy="695563"/>
          </a:xfrm>
          <a:prstGeom prst="rect">
            <a:avLst/>
          </a:prstGeom>
          <a:noFill/>
          <a:ln/>
        </p:spPr>
        <p:txBody>
          <a:bodyPr wrap="square" lIns="0" tIns="0" rIns="0" bIns="0" rtlCol="0" anchor="t"/>
          <a:lstStyle/>
          <a:p>
            <a:pPr marL="0" indent="0" algn="l">
              <a:lnSpc>
                <a:spcPts val="2700"/>
              </a:lnSpc>
              <a:buNone/>
            </a:pPr>
            <a:r>
              <a:rPr lang="en-US" sz="1700" dirty="0">
                <a:solidFill>
                  <a:srgbClr val="D7E5D8"/>
                </a:solidFill>
                <a:latin typeface="Syne" pitchFamily="34" charset="0"/>
                <a:ea typeface="Syne" pitchFamily="34" charset="-122"/>
                <a:cs typeface="Syne" pitchFamily="34" charset="-120"/>
              </a:rPr>
              <a:t>Master advanced two-dimensional layouts for complex page structures.</a:t>
            </a:r>
            <a:endParaRPr lang="en-US" sz="1700" dirty="0"/>
          </a:p>
        </p:txBody>
      </p:sp>
      <p:pic>
        <p:nvPicPr>
          <p:cNvPr id="9" name="Image 2" descr="preencoded.png"/>
          <p:cNvPicPr>
            <a:picLocks noChangeAspect="1"/>
          </p:cNvPicPr>
          <p:nvPr/>
        </p:nvPicPr>
        <p:blipFill>
          <a:blip r:embed="rId5"/>
          <a:stretch>
            <a:fillRect/>
          </a:stretch>
        </p:blipFill>
        <p:spPr>
          <a:xfrm>
            <a:off x="9499997" y="2551152"/>
            <a:ext cx="4369713" cy="869394"/>
          </a:xfrm>
          <a:prstGeom prst="rect">
            <a:avLst/>
          </a:prstGeom>
        </p:spPr>
      </p:pic>
      <p:sp>
        <p:nvSpPr>
          <p:cNvPr id="10" name="Text 5"/>
          <p:cNvSpPr/>
          <p:nvPr/>
        </p:nvSpPr>
        <p:spPr>
          <a:xfrm>
            <a:off x="9717286" y="3637836"/>
            <a:ext cx="3850838" cy="339566"/>
          </a:xfrm>
          <a:prstGeom prst="rect">
            <a:avLst/>
          </a:prstGeom>
          <a:noFill/>
          <a:ln/>
        </p:spPr>
        <p:txBody>
          <a:bodyPr wrap="non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Pseudo-elements</a:t>
            </a:r>
            <a:endParaRPr lang="en-US" sz="2100" dirty="0"/>
          </a:p>
        </p:txBody>
      </p:sp>
      <p:sp>
        <p:nvSpPr>
          <p:cNvPr id="11" name="Text 6"/>
          <p:cNvSpPr/>
          <p:nvPr/>
        </p:nvSpPr>
        <p:spPr>
          <a:xfrm>
            <a:off x="9717286" y="4107775"/>
            <a:ext cx="3935135" cy="1073825"/>
          </a:xfrm>
          <a:prstGeom prst="rect">
            <a:avLst/>
          </a:prstGeom>
          <a:noFill/>
          <a:ln/>
        </p:spPr>
        <p:txBody>
          <a:bodyPr wrap="square" lIns="0" tIns="0" rIns="0" bIns="0" rtlCol="0" anchor="t"/>
          <a:lstStyle/>
          <a:p>
            <a:pPr marL="0" indent="0" algn="l">
              <a:lnSpc>
                <a:spcPts val="2700"/>
              </a:lnSpc>
              <a:buNone/>
            </a:pPr>
            <a:r>
              <a:rPr lang="en-US" sz="1700" dirty="0">
                <a:solidFill>
                  <a:srgbClr val="D7E5D8"/>
                </a:solidFill>
                <a:latin typeface="Syne" pitchFamily="34" charset="0"/>
                <a:ea typeface="Syne" pitchFamily="34" charset="-122"/>
                <a:cs typeface="Syne" pitchFamily="34" charset="-120"/>
              </a:rPr>
              <a:t>Style specific parts of elements without adding new HTML, using </a:t>
            </a:r>
            <a:r>
              <a:rPr lang="en-US" sz="1700" dirty="0">
                <a:solidFill>
                  <a:srgbClr val="D7E5D8"/>
                </a:solidFill>
                <a:highlight>
                  <a:srgbClr val="222D32"/>
                </a:highlight>
                <a:latin typeface="Consolas" pitchFamily="34" charset="0"/>
                <a:ea typeface="Consolas" pitchFamily="34" charset="-122"/>
                <a:cs typeface="Consolas" pitchFamily="34" charset="-120"/>
              </a:rPr>
              <a:t>::before</a:t>
            </a:r>
            <a:r>
              <a:rPr lang="en-US" sz="1700" dirty="0">
                <a:solidFill>
                  <a:srgbClr val="D7E5D8"/>
                </a:solidFill>
                <a:latin typeface="Syne" pitchFamily="34" charset="0"/>
                <a:ea typeface="Syne" pitchFamily="34" charset="-122"/>
                <a:cs typeface="Syne" pitchFamily="34" charset="-120"/>
              </a:rPr>
              <a:t> and </a:t>
            </a:r>
            <a:r>
              <a:rPr lang="en-US" sz="1700" dirty="0">
                <a:solidFill>
                  <a:srgbClr val="D7E5D8"/>
                </a:solidFill>
                <a:highlight>
                  <a:srgbClr val="222D32"/>
                </a:highlight>
                <a:latin typeface="Consolas" pitchFamily="34" charset="0"/>
                <a:ea typeface="Consolas" pitchFamily="34" charset="-122"/>
                <a:cs typeface="Consolas" pitchFamily="34" charset="-120"/>
              </a:rPr>
              <a:t>::after</a:t>
            </a:r>
            <a:r>
              <a:rPr lang="en-US" sz="1700" dirty="0">
                <a:solidFill>
                  <a:srgbClr val="D7E5D8"/>
                </a:solidFill>
                <a:latin typeface="Syne" pitchFamily="34" charset="0"/>
                <a:ea typeface="Syne" pitchFamily="34" charset="-122"/>
                <a:cs typeface="Syne" pitchFamily="34" charset="-120"/>
              </a:rPr>
              <a:t>.</a:t>
            </a:r>
            <a:endParaRPr lang="en-US" sz="1700" dirty="0"/>
          </a:p>
        </p:txBody>
      </p:sp>
      <p:sp>
        <p:nvSpPr>
          <p:cNvPr id="12" name="Shape 7"/>
          <p:cNvSpPr/>
          <p:nvPr/>
        </p:nvSpPr>
        <p:spPr>
          <a:xfrm>
            <a:off x="760691" y="5643324"/>
            <a:ext cx="13109019" cy="1828205"/>
          </a:xfrm>
          <a:prstGeom prst="roundRect">
            <a:avLst>
              <a:gd name="adj" fmla="val 4994"/>
            </a:avLst>
          </a:prstGeom>
          <a:solidFill>
            <a:srgbClr val="334805"/>
          </a:solidFill>
          <a:ln/>
        </p:spPr>
      </p:sp>
      <p:pic>
        <p:nvPicPr>
          <p:cNvPr id="13" name="Image 3" descr="preencoded.png"/>
          <p:cNvPicPr>
            <a:picLocks noChangeAspect="1"/>
          </p:cNvPicPr>
          <p:nvPr/>
        </p:nvPicPr>
        <p:blipFill>
          <a:blip r:embed="rId6"/>
          <a:stretch>
            <a:fillRect/>
          </a:stretch>
        </p:blipFill>
        <p:spPr>
          <a:xfrm>
            <a:off x="977979" y="5928598"/>
            <a:ext cx="339566" cy="271701"/>
          </a:xfrm>
          <a:prstGeom prst="rect">
            <a:avLst/>
          </a:prstGeom>
        </p:spPr>
      </p:pic>
      <p:sp>
        <p:nvSpPr>
          <p:cNvPr id="14" name="Text 8"/>
          <p:cNvSpPr/>
          <p:nvPr/>
        </p:nvSpPr>
        <p:spPr>
          <a:xfrm>
            <a:off x="1534835" y="5914906"/>
            <a:ext cx="6684288" cy="339566"/>
          </a:xfrm>
          <a:prstGeom prst="rect">
            <a:avLst/>
          </a:prstGeom>
          <a:noFill/>
          <a:ln/>
        </p:spPr>
        <p:txBody>
          <a:bodyPr wrap="none" lIns="0" tIns="0" rIns="0" bIns="0" rtlCol="0" anchor="t"/>
          <a:lstStyle/>
          <a:p>
            <a:pPr marL="0" indent="0" algn="l">
              <a:lnSpc>
                <a:spcPts val="2650"/>
              </a:lnSpc>
              <a:buNone/>
            </a:pPr>
            <a:r>
              <a:rPr lang="en-US" sz="2100" b="1" dirty="0">
                <a:solidFill>
                  <a:srgbClr val="FFFFFF"/>
                </a:solidFill>
                <a:latin typeface="Syne Extra Bold" pitchFamily="34" charset="0"/>
                <a:ea typeface="Syne Extra Bold" pitchFamily="34" charset="-122"/>
                <a:cs typeface="Syne Extra Bold" pitchFamily="34" charset="-120"/>
              </a:rPr>
              <a:t>Assignment: Product Card Grid</a:t>
            </a:r>
            <a:endParaRPr lang="en-US" sz="2100" dirty="0"/>
          </a:p>
        </p:txBody>
      </p:sp>
      <p:sp>
        <p:nvSpPr>
          <p:cNvPr id="15" name="Text 9"/>
          <p:cNvSpPr/>
          <p:nvPr/>
        </p:nvSpPr>
        <p:spPr>
          <a:xfrm>
            <a:off x="1534835" y="6471761"/>
            <a:ext cx="12117586" cy="695563"/>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Syne" pitchFamily="34" charset="0"/>
                <a:ea typeface="Syne" pitchFamily="34" charset="-122"/>
                <a:cs typeface="Syne" pitchFamily="34" charset="-120"/>
              </a:rPr>
              <a:t>Build a product card grid using CSS Grid, complete with captivating hover effects and smooth animations for enhanced interactivity.</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50332"/>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Bootstrap: Accelerating Development</a:t>
            </a:r>
            <a:endParaRPr lang="en-US" sz="4450" dirty="0"/>
          </a:p>
        </p:txBody>
      </p:sp>
      <p:sp>
        <p:nvSpPr>
          <p:cNvPr id="3" name="Text 1"/>
          <p:cNvSpPr/>
          <p:nvPr/>
        </p:nvSpPr>
        <p:spPr>
          <a:xfrm>
            <a:off x="793790" y="262151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Bootstrap is a powerful framework that streamlines front-end development. It provides pre-built components and a responsive grid system.</a:t>
            </a:r>
            <a:endParaRPr lang="en-US" sz="1750" dirty="0"/>
          </a:p>
        </p:txBody>
      </p:sp>
      <p:pic>
        <p:nvPicPr>
          <p:cNvPr id="4" name="Image 0" descr="preencoded.png"/>
          <p:cNvPicPr>
            <a:picLocks noChangeAspect="1"/>
          </p:cNvPicPr>
          <p:nvPr/>
        </p:nvPicPr>
        <p:blipFill>
          <a:blip r:embed="rId3"/>
          <a:stretch>
            <a:fillRect/>
          </a:stretch>
        </p:blipFill>
        <p:spPr>
          <a:xfrm>
            <a:off x="793790" y="3602474"/>
            <a:ext cx="566976" cy="566976"/>
          </a:xfrm>
          <a:prstGeom prst="rect">
            <a:avLst/>
          </a:prstGeom>
        </p:spPr>
      </p:pic>
      <p:sp>
        <p:nvSpPr>
          <p:cNvPr id="5" name="Text 2"/>
          <p:cNvSpPr/>
          <p:nvPr/>
        </p:nvSpPr>
        <p:spPr>
          <a:xfrm>
            <a:off x="1644253" y="37371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Grid System</a:t>
            </a:r>
            <a:endParaRPr lang="en-US" sz="2200" dirty="0"/>
          </a:p>
        </p:txBody>
      </p:sp>
      <p:sp>
        <p:nvSpPr>
          <p:cNvPr id="6" name="Text 3"/>
          <p:cNvSpPr/>
          <p:nvPr/>
        </p:nvSpPr>
        <p:spPr>
          <a:xfrm>
            <a:off x="1644253" y="4227552"/>
            <a:ext cx="3308152"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Quickly create responsive layouts with Bootstrap's intuitive grid.</a:t>
            </a:r>
            <a:endParaRPr lang="en-US" sz="1750" dirty="0"/>
          </a:p>
        </p:txBody>
      </p:sp>
      <p:pic>
        <p:nvPicPr>
          <p:cNvPr id="7" name="Image 1" descr="preencoded.png"/>
          <p:cNvPicPr>
            <a:picLocks noChangeAspect="1"/>
          </p:cNvPicPr>
          <p:nvPr/>
        </p:nvPicPr>
        <p:blipFill>
          <a:blip r:embed="rId4"/>
          <a:stretch>
            <a:fillRect/>
          </a:stretch>
        </p:blipFill>
        <p:spPr>
          <a:xfrm>
            <a:off x="5235893" y="3602474"/>
            <a:ext cx="566976" cy="566976"/>
          </a:xfrm>
          <a:prstGeom prst="rect">
            <a:avLst/>
          </a:prstGeom>
        </p:spPr>
      </p:pic>
      <p:sp>
        <p:nvSpPr>
          <p:cNvPr id="8" name="Text 4"/>
          <p:cNvSpPr/>
          <p:nvPr/>
        </p:nvSpPr>
        <p:spPr>
          <a:xfrm>
            <a:off x="6086356" y="3737134"/>
            <a:ext cx="2982516"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Components</a:t>
            </a:r>
            <a:endParaRPr lang="en-US" sz="2200" dirty="0"/>
          </a:p>
        </p:txBody>
      </p:sp>
      <p:sp>
        <p:nvSpPr>
          <p:cNvPr id="9" name="Text 5"/>
          <p:cNvSpPr/>
          <p:nvPr/>
        </p:nvSpPr>
        <p:spPr>
          <a:xfrm>
            <a:off x="6086356" y="4227552"/>
            <a:ext cx="3308152"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Utilise pre-designed elements like Navbars, Cards, and Buttons.</a:t>
            </a:r>
            <a:endParaRPr lang="en-US" sz="1750" dirty="0"/>
          </a:p>
        </p:txBody>
      </p:sp>
      <p:pic>
        <p:nvPicPr>
          <p:cNvPr id="10" name="Image 2" descr="preencoded.png"/>
          <p:cNvPicPr>
            <a:picLocks noChangeAspect="1"/>
          </p:cNvPicPr>
          <p:nvPr/>
        </p:nvPicPr>
        <p:blipFill>
          <a:blip r:embed="rId5"/>
          <a:stretch>
            <a:fillRect/>
          </a:stretch>
        </p:blipFill>
        <p:spPr>
          <a:xfrm>
            <a:off x="9677995" y="3602474"/>
            <a:ext cx="566976" cy="566976"/>
          </a:xfrm>
          <a:prstGeom prst="rect">
            <a:avLst/>
          </a:prstGeom>
        </p:spPr>
      </p:pic>
      <p:sp>
        <p:nvSpPr>
          <p:cNvPr id="11" name="Text 6"/>
          <p:cNvSpPr/>
          <p:nvPr/>
        </p:nvSpPr>
        <p:spPr>
          <a:xfrm>
            <a:off x="10528459" y="37371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Utilities</a:t>
            </a:r>
            <a:endParaRPr lang="en-US" sz="2200" dirty="0"/>
          </a:p>
        </p:txBody>
      </p:sp>
      <p:sp>
        <p:nvSpPr>
          <p:cNvPr id="12" name="Text 7"/>
          <p:cNvSpPr/>
          <p:nvPr/>
        </p:nvSpPr>
        <p:spPr>
          <a:xfrm>
            <a:off x="10528459" y="4227552"/>
            <a:ext cx="3308152"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Speed up styling with helper classes for spacing, colours, and more.</a:t>
            </a:r>
            <a:endParaRPr lang="en-US" sz="1750" dirty="0"/>
          </a:p>
        </p:txBody>
      </p:sp>
      <p:sp>
        <p:nvSpPr>
          <p:cNvPr id="13" name="Shape 8"/>
          <p:cNvSpPr/>
          <p:nvPr/>
        </p:nvSpPr>
        <p:spPr>
          <a:xfrm>
            <a:off x="793790" y="5571411"/>
            <a:ext cx="13042821" cy="1907858"/>
          </a:xfrm>
          <a:prstGeom prst="roundRect">
            <a:avLst>
              <a:gd name="adj" fmla="val 4993"/>
            </a:avLst>
          </a:prstGeom>
          <a:solidFill>
            <a:srgbClr val="334805"/>
          </a:solidFill>
          <a:ln/>
        </p:spPr>
      </p:sp>
      <p:pic>
        <p:nvPicPr>
          <p:cNvPr id="14" name="Image 3" descr="preencoded.png"/>
          <p:cNvPicPr>
            <a:picLocks noChangeAspect="1"/>
          </p:cNvPicPr>
          <p:nvPr/>
        </p:nvPicPr>
        <p:blipFill>
          <a:blip r:embed="rId6"/>
          <a:stretch>
            <a:fillRect/>
          </a:stretch>
        </p:blipFill>
        <p:spPr>
          <a:xfrm>
            <a:off x="1020604" y="5873472"/>
            <a:ext cx="354330" cy="283488"/>
          </a:xfrm>
          <a:prstGeom prst="rect">
            <a:avLst/>
          </a:prstGeom>
        </p:spPr>
      </p:pic>
      <p:sp>
        <p:nvSpPr>
          <p:cNvPr id="15" name="Text 9"/>
          <p:cNvSpPr/>
          <p:nvPr/>
        </p:nvSpPr>
        <p:spPr>
          <a:xfrm>
            <a:off x="1601748" y="5854898"/>
            <a:ext cx="8542258"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Assignment: Landing Page Recreation</a:t>
            </a:r>
            <a:endParaRPr lang="en-US" sz="2200" dirty="0"/>
          </a:p>
        </p:txBody>
      </p:sp>
      <p:sp>
        <p:nvSpPr>
          <p:cNvPr id="16" name="Text 10"/>
          <p:cNvSpPr/>
          <p:nvPr/>
        </p:nvSpPr>
        <p:spPr>
          <a:xfrm>
            <a:off x="1601748" y="6436043"/>
            <a:ext cx="12008048"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Syne" pitchFamily="34" charset="0"/>
                <a:ea typeface="Syne" pitchFamily="34" charset="-122"/>
                <a:cs typeface="Syne" pitchFamily="34" charset="-120"/>
              </a:rPr>
              <a:t>Recreate a responsive landing page (e.g., Startup, E-commerce, or Portfolio) using Bootstrap's grid, components, and utility classes.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7700" y="508873"/>
            <a:ext cx="13335000" cy="1156573"/>
          </a:xfrm>
          <a:prstGeom prst="rect">
            <a:avLst/>
          </a:prstGeom>
          <a:noFill/>
          <a:ln/>
        </p:spPr>
        <p:txBody>
          <a:bodyPr wrap="square" lIns="0" tIns="0" rIns="0" bIns="0" rtlCol="0" anchor="t"/>
          <a:lstStyle/>
          <a:p>
            <a:pPr marL="0" indent="0" algn="l">
              <a:lnSpc>
                <a:spcPts val="4550"/>
              </a:lnSpc>
              <a:buNone/>
            </a:pPr>
            <a:r>
              <a:rPr lang="en-US" sz="3600" b="1" dirty="0">
                <a:solidFill>
                  <a:srgbClr val="F0F4F1"/>
                </a:solidFill>
                <a:latin typeface="Syne Extra Bold" pitchFamily="34" charset="0"/>
                <a:ea typeface="Syne Extra Bold" pitchFamily="34" charset="-122"/>
                <a:cs typeface="Syne Extra Bold" pitchFamily="34" charset="-120"/>
              </a:rPr>
              <a:t>Responsive Design: Adapting to Every Device</a:t>
            </a:r>
            <a:endParaRPr lang="en-US" sz="3600" dirty="0"/>
          </a:p>
        </p:txBody>
      </p:sp>
      <p:sp>
        <p:nvSpPr>
          <p:cNvPr id="3" name="Text 1"/>
          <p:cNvSpPr/>
          <p:nvPr/>
        </p:nvSpPr>
        <p:spPr>
          <a:xfrm>
            <a:off x="647700" y="2109549"/>
            <a:ext cx="7131010" cy="295989"/>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D7E5D8"/>
                </a:solidFill>
                <a:latin typeface="Syne" pitchFamily="34" charset="0"/>
                <a:ea typeface="Syne" pitchFamily="34" charset="-122"/>
                <a:cs typeface="Syne" pitchFamily="34" charset="-120"/>
              </a:rPr>
              <a:t>Mobile-first approach:</a:t>
            </a:r>
            <a:r>
              <a:rPr lang="en-US" sz="1450" dirty="0">
                <a:solidFill>
                  <a:srgbClr val="D7E5D8"/>
                </a:solidFill>
                <a:latin typeface="Syne" pitchFamily="34" charset="0"/>
                <a:ea typeface="Syne" pitchFamily="34" charset="-122"/>
                <a:cs typeface="Syne" pitchFamily="34" charset="-120"/>
              </a:rPr>
              <a:t> Design for smaller screens first, then scale up.</a:t>
            </a:r>
            <a:endParaRPr lang="en-US" sz="1450" dirty="0"/>
          </a:p>
        </p:txBody>
      </p:sp>
      <p:sp>
        <p:nvSpPr>
          <p:cNvPr id="4" name="Text 2"/>
          <p:cNvSpPr/>
          <p:nvPr/>
        </p:nvSpPr>
        <p:spPr>
          <a:xfrm>
            <a:off x="647700" y="2470309"/>
            <a:ext cx="7131010" cy="295989"/>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D7E5D8"/>
                </a:solidFill>
                <a:latin typeface="Syne" pitchFamily="34" charset="0"/>
                <a:ea typeface="Syne" pitchFamily="34" charset="-122"/>
                <a:cs typeface="Syne" pitchFamily="34" charset="-120"/>
              </a:rPr>
              <a:t>Media Queries:</a:t>
            </a:r>
            <a:r>
              <a:rPr lang="en-US" sz="1450" dirty="0">
                <a:solidFill>
                  <a:srgbClr val="D7E5D8"/>
                </a:solidFill>
                <a:latin typeface="Syne" pitchFamily="34" charset="0"/>
                <a:ea typeface="Syne" pitchFamily="34" charset="-122"/>
                <a:cs typeface="Syne" pitchFamily="34" charset="-120"/>
              </a:rPr>
              <a:t> Apply specific styles for different screen sizes and devices.</a:t>
            </a:r>
            <a:endParaRPr lang="en-US" sz="1450" dirty="0"/>
          </a:p>
        </p:txBody>
      </p:sp>
      <p:sp>
        <p:nvSpPr>
          <p:cNvPr id="5" name="Text 3"/>
          <p:cNvSpPr/>
          <p:nvPr/>
        </p:nvSpPr>
        <p:spPr>
          <a:xfrm>
            <a:off x="647700" y="2831068"/>
            <a:ext cx="7131010" cy="591979"/>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D7E5D8"/>
                </a:solidFill>
                <a:latin typeface="Syne" pitchFamily="34" charset="0"/>
                <a:ea typeface="Syne" pitchFamily="34" charset="-122"/>
                <a:cs typeface="Syne" pitchFamily="34" charset="-120"/>
              </a:rPr>
              <a:t>Accessibility considerations:</a:t>
            </a:r>
            <a:r>
              <a:rPr lang="en-US" sz="1450" dirty="0">
                <a:solidFill>
                  <a:srgbClr val="D7E5D8"/>
                </a:solidFill>
                <a:latin typeface="Syne" pitchFamily="34" charset="0"/>
                <a:ea typeface="Syne" pitchFamily="34" charset="-122"/>
                <a:cs typeface="Syne" pitchFamily="34" charset="-120"/>
              </a:rPr>
              <a:t> Ensure your site is usable by everyone, focusing on alt text, colour contrast, and semantic roles.</a:t>
            </a:r>
            <a:endParaRPr lang="en-US" sz="1450" dirty="0"/>
          </a:p>
        </p:txBody>
      </p:sp>
      <p:sp>
        <p:nvSpPr>
          <p:cNvPr id="6" name="Text 4"/>
          <p:cNvSpPr/>
          <p:nvPr/>
        </p:nvSpPr>
        <p:spPr>
          <a:xfrm>
            <a:off x="647700" y="3589615"/>
            <a:ext cx="7131010" cy="591979"/>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Responsive design ensures an optimal viewing and interaction experience across a wide range of devices, from desktops to mobile phones.</a:t>
            </a:r>
            <a:endParaRPr lang="en-US" sz="1450" dirty="0"/>
          </a:p>
        </p:txBody>
      </p:sp>
      <p:pic>
        <p:nvPicPr>
          <p:cNvPr id="7" name="Image 0" descr="preencoded.png"/>
          <p:cNvPicPr>
            <a:picLocks noChangeAspect="1"/>
          </p:cNvPicPr>
          <p:nvPr/>
        </p:nvPicPr>
        <p:blipFill>
          <a:blip r:embed="rId3"/>
          <a:stretch>
            <a:fillRect/>
          </a:stretch>
        </p:blipFill>
        <p:spPr>
          <a:xfrm>
            <a:off x="8237815" y="2151102"/>
            <a:ext cx="3599855" cy="3599855"/>
          </a:xfrm>
          <a:prstGeom prst="rect">
            <a:avLst/>
          </a:prstGeom>
        </p:spPr>
      </p:pic>
      <p:sp>
        <p:nvSpPr>
          <p:cNvPr id="8" name="Shape 5"/>
          <p:cNvSpPr/>
          <p:nvPr/>
        </p:nvSpPr>
        <p:spPr>
          <a:xfrm>
            <a:off x="647700" y="6167199"/>
            <a:ext cx="13335000" cy="1556385"/>
          </a:xfrm>
          <a:prstGeom prst="roundRect">
            <a:avLst>
              <a:gd name="adj" fmla="val 4994"/>
            </a:avLst>
          </a:prstGeom>
          <a:solidFill>
            <a:srgbClr val="334805"/>
          </a:solidFill>
          <a:ln/>
        </p:spPr>
      </p:sp>
      <p:pic>
        <p:nvPicPr>
          <p:cNvPr id="9" name="Image 1" descr="preencoded.png"/>
          <p:cNvPicPr>
            <a:picLocks noChangeAspect="1"/>
          </p:cNvPicPr>
          <p:nvPr/>
        </p:nvPicPr>
        <p:blipFill>
          <a:blip r:embed="rId4"/>
          <a:stretch>
            <a:fillRect/>
          </a:stretch>
        </p:blipFill>
        <p:spPr>
          <a:xfrm>
            <a:off x="832723" y="6409253"/>
            <a:ext cx="289084" cy="231338"/>
          </a:xfrm>
          <a:prstGeom prst="rect">
            <a:avLst/>
          </a:prstGeom>
        </p:spPr>
      </p:pic>
      <p:sp>
        <p:nvSpPr>
          <p:cNvPr id="10" name="Text 6"/>
          <p:cNvSpPr/>
          <p:nvPr/>
        </p:nvSpPr>
        <p:spPr>
          <a:xfrm>
            <a:off x="1306830" y="6398419"/>
            <a:ext cx="9208889" cy="289084"/>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Syne Extra Bold" pitchFamily="34" charset="0"/>
                <a:ea typeface="Syne Extra Bold" pitchFamily="34" charset="-122"/>
                <a:cs typeface="Syne Extra Bold" pitchFamily="34" charset="-120"/>
              </a:rPr>
              <a:t>Assignment: Responsive Landing Page Conversion</a:t>
            </a:r>
            <a:endParaRPr lang="en-US" sz="1800" dirty="0"/>
          </a:p>
        </p:txBody>
      </p:sp>
      <p:sp>
        <p:nvSpPr>
          <p:cNvPr id="11" name="Text 7"/>
          <p:cNvSpPr/>
          <p:nvPr/>
        </p:nvSpPr>
        <p:spPr>
          <a:xfrm>
            <a:off x="1306830" y="6872526"/>
            <a:ext cx="12490847" cy="591979"/>
          </a:xfrm>
          <a:prstGeom prst="rect">
            <a:avLst/>
          </a:prstGeom>
          <a:noFill/>
          <a:ln/>
        </p:spPr>
        <p:txBody>
          <a:bodyPr wrap="square" lIns="0" tIns="0" rIns="0" bIns="0" rtlCol="0" anchor="t"/>
          <a:lstStyle/>
          <a:p>
            <a:pPr marL="0" indent="0" algn="l">
              <a:lnSpc>
                <a:spcPts val="2300"/>
              </a:lnSpc>
              <a:buNone/>
            </a:pPr>
            <a:r>
              <a:rPr lang="en-US" sz="1450" dirty="0">
                <a:solidFill>
                  <a:srgbClr val="FFFFFF"/>
                </a:solidFill>
                <a:latin typeface="Syne" pitchFamily="34" charset="0"/>
                <a:ea typeface="Syne" pitchFamily="34" charset="-122"/>
                <a:cs typeface="Syne" pitchFamily="34" charset="-120"/>
              </a:rPr>
              <a:t>Convert your Bootstrap landing page into a fully responsive site, optimising its layout for mobile, tablet, and desktop, and testing across various screen sizes while incorporating accessibility considerations.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2692" y="1233011"/>
            <a:ext cx="13465016" cy="1040606"/>
          </a:xfrm>
          <a:prstGeom prst="rect">
            <a:avLst/>
          </a:prstGeom>
          <a:noFill/>
          <a:ln/>
        </p:spPr>
        <p:txBody>
          <a:bodyPr wrap="square" lIns="0" tIns="0" rIns="0" bIns="0" rtlCol="0" anchor="t"/>
          <a:lstStyle/>
          <a:p>
            <a:pPr marL="0" indent="0" algn="l">
              <a:lnSpc>
                <a:spcPts val="4050"/>
              </a:lnSpc>
              <a:buNone/>
            </a:pPr>
            <a:r>
              <a:rPr lang="en-US" sz="3250" b="1" dirty="0">
                <a:solidFill>
                  <a:srgbClr val="F0F4F1"/>
                </a:solidFill>
                <a:latin typeface="Syne Extra Bold" pitchFamily="34" charset="0"/>
                <a:ea typeface="Syne Extra Bold" pitchFamily="34" charset="-122"/>
                <a:cs typeface="Syne Extra Bold" pitchFamily="34" charset="-120"/>
              </a:rPr>
              <a:t>Final Project: Building a Complete Responsive Site</a:t>
            </a:r>
            <a:endParaRPr lang="en-US" sz="3250" dirty="0"/>
          </a:p>
        </p:txBody>
      </p:sp>
      <p:sp>
        <p:nvSpPr>
          <p:cNvPr id="3" name="Text 1"/>
          <p:cNvSpPr/>
          <p:nvPr/>
        </p:nvSpPr>
        <p:spPr>
          <a:xfrm>
            <a:off x="582692" y="2606516"/>
            <a:ext cx="13465016" cy="266224"/>
          </a:xfrm>
          <a:prstGeom prst="rect">
            <a:avLst/>
          </a:prstGeom>
          <a:noFill/>
          <a:ln/>
        </p:spPr>
        <p:txBody>
          <a:bodyPr wrap="none" lIns="0" tIns="0" rIns="0" bIns="0" rtlCol="0" anchor="t"/>
          <a:lstStyle/>
          <a:p>
            <a:pPr marL="0" indent="0" algn="l">
              <a:lnSpc>
                <a:spcPts val="2050"/>
              </a:lnSpc>
              <a:buNone/>
            </a:pPr>
            <a:r>
              <a:rPr lang="en-US" sz="1300" dirty="0">
                <a:solidFill>
                  <a:srgbClr val="D7E5D8"/>
                </a:solidFill>
                <a:latin typeface="Syne" pitchFamily="34" charset="0"/>
                <a:ea typeface="Syne" pitchFamily="34" charset="-122"/>
                <a:cs typeface="Syne" pitchFamily="34" charset="-120"/>
              </a:rPr>
              <a:t>This culminating project integrates all the skills acquired throughout the learning journey. You'll build a real-world, fully functional responsive website.</a:t>
            </a:r>
            <a:endParaRPr lang="en-US" sz="1300" dirty="0"/>
          </a:p>
        </p:txBody>
      </p:sp>
      <p:pic>
        <p:nvPicPr>
          <p:cNvPr id="4" name="Image 0" descr="preencoded.png"/>
          <p:cNvPicPr>
            <a:picLocks noChangeAspect="1"/>
          </p:cNvPicPr>
          <p:nvPr/>
        </p:nvPicPr>
        <p:blipFill>
          <a:blip r:embed="rId3"/>
          <a:stretch>
            <a:fillRect/>
          </a:stretch>
        </p:blipFill>
        <p:spPr>
          <a:xfrm>
            <a:off x="590312" y="3169206"/>
            <a:ext cx="2130623" cy="2130623"/>
          </a:xfrm>
          <a:prstGeom prst="rect">
            <a:avLst/>
          </a:prstGeom>
        </p:spPr>
      </p:pic>
      <p:pic>
        <p:nvPicPr>
          <p:cNvPr id="5" name="Image 1" descr="preencoded.png"/>
          <p:cNvPicPr>
            <a:picLocks noChangeAspect="1"/>
          </p:cNvPicPr>
          <p:nvPr/>
        </p:nvPicPr>
        <p:blipFill>
          <a:blip r:embed="rId4"/>
          <a:stretch>
            <a:fillRect/>
          </a:stretch>
        </p:blipFill>
        <p:spPr>
          <a:xfrm>
            <a:off x="2854047" y="3169206"/>
            <a:ext cx="2130743" cy="2130743"/>
          </a:xfrm>
          <a:prstGeom prst="rect">
            <a:avLst/>
          </a:prstGeom>
        </p:spPr>
      </p:pic>
      <p:pic>
        <p:nvPicPr>
          <p:cNvPr id="6" name="Image 2" descr="preencoded.png"/>
          <p:cNvPicPr>
            <a:picLocks noChangeAspect="1"/>
          </p:cNvPicPr>
          <p:nvPr/>
        </p:nvPicPr>
        <p:blipFill>
          <a:blip r:embed="rId5"/>
          <a:stretch>
            <a:fillRect/>
          </a:stretch>
        </p:blipFill>
        <p:spPr>
          <a:xfrm>
            <a:off x="5117902" y="3169206"/>
            <a:ext cx="2130623" cy="2130623"/>
          </a:xfrm>
          <a:prstGeom prst="rect">
            <a:avLst/>
          </a:prstGeom>
        </p:spPr>
      </p:pic>
      <p:pic>
        <p:nvPicPr>
          <p:cNvPr id="7" name="Image 3" descr="preencoded.png"/>
          <p:cNvPicPr>
            <a:picLocks noChangeAspect="1"/>
          </p:cNvPicPr>
          <p:nvPr/>
        </p:nvPicPr>
        <p:blipFill>
          <a:blip r:embed="rId6"/>
          <a:stretch>
            <a:fillRect/>
          </a:stretch>
        </p:blipFill>
        <p:spPr>
          <a:xfrm>
            <a:off x="7381637" y="3169206"/>
            <a:ext cx="2130743" cy="2130743"/>
          </a:xfrm>
          <a:prstGeom prst="rect">
            <a:avLst/>
          </a:prstGeom>
        </p:spPr>
      </p:pic>
      <p:pic>
        <p:nvPicPr>
          <p:cNvPr id="8" name="Image 4" descr="preencoded.png"/>
          <p:cNvPicPr>
            <a:picLocks noChangeAspect="1"/>
          </p:cNvPicPr>
          <p:nvPr/>
        </p:nvPicPr>
        <p:blipFill>
          <a:blip r:embed="rId7"/>
          <a:stretch>
            <a:fillRect/>
          </a:stretch>
        </p:blipFill>
        <p:spPr>
          <a:xfrm>
            <a:off x="9645491" y="3169206"/>
            <a:ext cx="2130743" cy="2130743"/>
          </a:xfrm>
          <a:prstGeom prst="rect">
            <a:avLst/>
          </a:prstGeom>
        </p:spPr>
      </p:pic>
      <p:pic>
        <p:nvPicPr>
          <p:cNvPr id="9" name="Image 5" descr="preencoded.png"/>
          <p:cNvPicPr>
            <a:picLocks noChangeAspect="1"/>
          </p:cNvPicPr>
          <p:nvPr/>
        </p:nvPicPr>
        <p:blipFill>
          <a:blip r:embed="rId8"/>
          <a:stretch>
            <a:fillRect/>
          </a:stretch>
        </p:blipFill>
        <p:spPr>
          <a:xfrm>
            <a:off x="11909346" y="3169206"/>
            <a:ext cx="2130623" cy="2130623"/>
          </a:xfrm>
          <a:prstGeom prst="rect">
            <a:avLst/>
          </a:prstGeom>
        </p:spPr>
      </p:pic>
      <p:sp>
        <p:nvSpPr>
          <p:cNvPr id="10" name="Shape 2"/>
          <p:cNvSpPr/>
          <p:nvPr/>
        </p:nvSpPr>
        <p:spPr>
          <a:xfrm>
            <a:off x="582692" y="5596414"/>
            <a:ext cx="13465016" cy="1400056"/>
          </a:xfrm>
          <a:prstGeom prst="roundRect">
            <a:avLst>
              <a:gd name="adj" fmla="val 4995"/>
            </a:avLst>
          </a:prstGeom>
          <a:solidFill>
            <a:srgbClr val="183A13"/>
          </a:solidFill>
          <a:ln/>
        </p:spPr>
      </p:sp>
      <p:pic>
        <p:nvPicPr>
          <p:cNvPr id="11" name="Image 6" descr="preencoded.png"/>
          <p:cNvPicPr>
            <a:picLocks noChangeAspect="1"/>
          </p:cNvPicPr>
          <p:nvPr/>
        </p:nvPicPr>
        <p:blipFill>
          <a:blip r:embed="rId9"/>
          <a:stretch>
            <a:fillRect/>
          </a:stretch>
        </p:blipFill>
        <p:spPr>
          <a:xfrm>
            <a:off x="749141" y="5812869"/>
            <a:ext cx="260033" cy="208002"/>
          </a:xfrm>
          <a:prstGeom prst="rect">
            <a:avLst/>
          </a:prstGeom>
        </p:spPr>
      </p:pic>
      <p:sp>
        <p:nvSpPr>
          <p:cNvPr id="12" name="Text 3"/>
          <p:cNvSpPr/>
          <p:nvPr/>
        </p:nvSpPr>
        <p:spPr>
          <a:xfrm>
            <a:off x="1175623" y="5804416"/>
            <a:ext cx="10290096" cy="260152"/>
          </a:xfrm>
          <a:prstGeom prst="rect">
            <a:avLst/>
          </a:prstGeom>
          <a:noFill/>
          <a:ln/>
        </p:spPr>
        <p:txBody>
          <a:bodyPr wrap="none" lIns="0" tIns="0" rIns="0" bIns="0" rtlCol="0" anchor="t"/>
          <a:lstStyle/>
          <a:p>
            <a:pPr marL="0" indent="0" algn="l">
              <a:lnSpc>
                <a:spcPts val="2000"/>
              </a:lnSpc>
              <a:buNone/>
            </a:pPr>
            <a:r>
              <a:rPr lang="en-US" sz="1600" b="1" dirty="0">
                <a:solidFill>
                  <a:srgbClr val="FFFFFF"/>
                </a:solidFill>
                <a:latin typeface="Syne Extra Bold" pitchFamily="34" charset="0"/>
                <a:ea typeface="Syne Extra Bold" pitchFamily="34" charset="-122"/>
                <a:cs typeface="Syne Extra Bold" pitchFamily="34" charset="-120"/>
              </a:rPr>
              <a:t>Final Assignment: Full UI for a Fictional Product or Portfolio Site</a:t>
            </a:r>
            <a:endParaRPr lang="en-US" sz="1600" dirty="0"/>
          </a:p>
        </p:txBody>
      </p:sp>
      <p:sp>
        <p:nvSpPr>
          <p:cNvPr id="13" name="Text 4"/>
          <p:cNvSpPr/>
          <p:nvPr/>
        </p:nvSpPr>
        <p:spPr>
          <a:xfrm>
            <a:off x="1175623" y="6231017"/>
            <a:ext cx="12705636" cy="532448"/>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latin typeface="Syne" pitchFamily="34" charset="0"/>
                <a:ea typeface="Syne" pitchFamily="34" charset="-122"/>
                <a:cs typeface="Syne" pitchFamily="34" charset="-120"/>
              </a:rPr>
              <a:t>Develop a complete website with semantic HTML, styled using Flexbox and CSS Grid, incorporating animations and Bootstrap components. The site must be fully responsive and accessible, with an optional live prototype or deployed version.</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573</Words>
  <Application>Microsoft Office PowerPoint</Application>
  <PresentationFormat>Custom</PresentationFormat>
  <Paragraphs>56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Syne</vt:lpstr>
      <vt:lpstr>Syne Extra Bold</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prerak pithadiya</cp:lastModifiedBy>
  <cp:revision>3</cp:revision>
  <dcterms:created xsi:type="dcterms:W3CDTF">2025-07-18T01:46:29Z</dcterms:created>
  <dcterms:modified xsi:type="dcterms:W3CDTF">2025-07-18T01:47:34Z</dcterms:modified>
</cp:coreProperties>
</file>